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>
    <p:restoredLeft sz="15620"/>
    <p:restoredTop sz="93429" autoAdjust="0"/>
  </p:normalViewPr>
  <p:slideViewPr>
    <p:cSldViewPr>
      <p:cViewPr varScale="1">
        <p:scale>
          <a:sx n="73" d="100"/>
          <a:sy n="73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Zo&#353;i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sk-SK"/>
  <c:style val="4"/>
  <c:chart>
    <c:plotArea>
      <c:layout>
        <c:manualLayout>
          <c:layoutTarget val="inner"/>
          <c:xMode val="edge"/>
          <c:yMode val="edge"/>
          <c:x val="0.21437729658792681"/>
          <c:y val="0"/>
          <c:w val="0.49215879265091889"/>
          <c:h val="0.83309419655876416"/>
        </c:manualLayout>
      </c:layout>
      <c:barChart>
        <c:barDir val="bar"/>
        <c:grouping val="clustered"/>
        <c:ser>
          <c:idx val="0"/>
          <c:order val="0"/>
          <c:tx>
            <c:strRef>
              <c:f>Hárok1!$C$1</c:f>
              <c:strCache>
                <c:ptCount val="1"/>
                <c:pt idx="0">
                  <c:v>Coop Jednota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Hárok1!$A$2:$B$7</c:f>
              <c:strCache>
                <c:ptCount val="6"/>
                <c:pt idx="0">
                  <c:v>mlieko</c:v>
                </c:pt>
                <c:pt idx="1">
                  <c:v>mliečne výrobky</c:v>
                </c:pt>
                <c:pt idx="2">
                  <c:v>minerálky</c:v>
                </c:pt>
                <c:pt idx="3">
                  <c:v>cestoviny</c:v>
                </c:pt>
                <c:pt idx="4">
                  <c:v>cukrovinky čok.</c:v>
                </c:pt>
                <c:pt idx="5">
                  <c:v>mäsové výrobky</c:v>
                </c:pt>
              </c:strCache>
            </c:strRef>
          </c:cat>
          <c:val>
            <c:numRef>
              <c:f>Hárok1!$C$2:$C$7</c:f>
              <c:numCache>
                <c:formatCode>0%</c:formatCode>
                <c:ptCount val="6"/>
                <c:pt idx="0">
                  <c:v>0.97</c:v>
                </c:pt>
                <c:pt idx="1">
                  <c:v>0.76000000000000034</c:v>
                </c:pt>
                <c:pt idx="2">
                  <c:v>0.79</c:v>
                </c:pt>
                <c:pt idx="3">
                  <c:v>0.87000000000000033</c:v>
                </c:pt>
                <c:pt idx="4">
                  <c:v>0.39000000000000018</c:v>
                </c:pt>
                <c:pt idx="5">
                  <c:v>0.82000000000000028</c:v>
                </c:pt>
              </c:numCache>
            </c:numRef>
          </c:val>
        </c:ser>
        <c:ser>
          <c:idx val="1"/>
          <c:order val="1"/>
          <c:tx>
            <c:strRef>
              <c:f>Hárok1!$D$1</c:f>
              <c:strCache>
                <c:ptCount val="1"/>
              </c:strCache>
            </c:strRef>
          </c:tx>
          <c:cat>
            <c:strRef>
              <c:f>Hárok1!$A$2:$B$7</c:f>
              <c:strCache>
                <c:ptCount val="6"/>
                <c:pt idx="0">
                  <c:v>mlieko</c:v>
                </c:pt>
                <c:pt idx="1">
                  <c:v>mliečne výrobky</c:v>
                </c:pt>
                <c:pt idx="2">
                  <c:v>minerálky</c:v>
                </c:pt>
                <c:pt idx="3">
                  <c:v>cestoviny</c:v>
                </c:pt>
                <c:pt idx="4">
                  <c:v>cukrovinky čok.</c:v>
                </c:pt>
                <c:pt idx="5">
                  <c:v>mäsové výrobky</c:v>
                </c:pt>
              </c:strCache>
            </c:strRef>
          </c:cat>
          <c:val>
            <c:numRef>
              <c:f>Hárok1!$D$2:$D$7</c:f>
              <c:numCache>
                <c:formatCode>General</c:formatCode>
                <c:ptCount val="6"/>
              </c:numCache>
            </c:numRef>
          </c:val>
        </c:ser>
        <c:ser>
          <c:idx val="2"/>
          <c:order val="2"/>
          <c:tx>
            <c:strRef>
              <c:f>Hárok1!$E$1</c:f>
              <c:strCache>
                <c:ptCount val="1"/>
                <c:pt idx="0">
                  <c:v>Lidl</c:v>
                </c:pt>
              </c:strCache>
            </c:strRef>
          </c:tx>
          <c:spPr>
            <a:solidFill>
              <a:srgbClr val="00B0F0"/>
            </a:solidFill>
          </c:spPr>
          <c:cat>
            <c:strRef>
              <c:f>Hárok1!$A$2:$B$7</c:f>
              <c:strCache>
                <c:ptCount val="6"/>
                <c:pt idx="0">
                  <c:v>mlieko</c:v>
                </c:pt>
                <c:pt idx="1">
                  <c:v>mliečne výrobky</c:v>
                </c:pt>
                <c:pt idx="2">
                  <c:v>minerálky</c:v>
                </c:pt>
                <c:pt idx="3">
                  <c:v>cestoviny</c:v>
                </c:pt>
                <c:pt idx="4">
                  <c:v>cukrovinky čok.</c:v>
                </c:pt>
                <c:pt idx="5">
                  <c:v>mäsové výrobky</c:v>
                </c:pt>
              </c:strCache>
            </c:strRef>
          </c:cat>
          <c:val>
            <c:numRef>
              <c:f>Hárok1!$E$2:$E$7</c:f>
              <c:numCache>
                <c:formatCode>0%</c:formatCode>
                <c:ptCount val="6"/>
                <c:pt idx="0">
                  <c:v>0.44000000000000017</c:v>
                </c:pt>
                <c:pt idx="1">
                  <c:v>0.22000000000000008</c:v>
                </c:pt>
                <c:pt idx="2">
                  <c:v>0.21000000000000008</c:v>
                </c:pt>
                <c:pt idx="3">
                  <c:v>7.0000000000000034E-2</c:v>
                </c:pt>
                <c:pt idx="4">
                  <c:v>9.0000000000000052E-2</c:v>
                </c:pt>
                <c:pt idx="5">
                  <c:v>0.19000000000000009</c:v>
                </c:pt>
              </c:numCache>
            </c:numRef>
          </c:val>
        </c:ser>
        <c:axId val="55376512"/>
        <c:axId val="55460224"/>
      </c:barChart>
      <c:catAx>
        <c:axId val="55376512"/>
        <c:scaling>
          <c:orientation val="minMax"/>
        </c:scaling>
        <c:axPos val="l"/>
        <c:tickLblPos val="nextTo"/>
        <c:crossAx val="55460224"/>
        <c:crosses val="autoZero"/>
        <c:auto val="1"/>
        <c:lblAlgn val="ctr"/>
        <c:lblOffset val="100"/>
      </c:catAx>
      <c:valAx>
        <c:axId val="55460224"/>
        <c:scaling>
          <c:orientation val="minMax"/>
        </c:scaling>
        <c:axPos val="b"/>
        <c:majorGridlines/>
        <c:numFmt formatCode="0%" sourceLinked="1"/>
        <c:tickLblPos val="nextTo"/>
        <c:crossAx val="55376512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1C812-793A-478C-ADD9-0C068E7E6C4C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5FDAF-3C6E-41E7-AA32-48234A18DB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1C812-793A-478C-ADD9-0C068E7E6C4C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5FDAF-3C6E-41E7-AA32-48234A18DB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1C812-793A-478C-ADD9-0C068E7E6C4C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5FDAF-3C6E-41E7-AA32-48234A18DB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1C812-793A-478C-ADD9-0C068E7E6C4C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5FDAF-3C6E-41E7-AA32-48234A18DB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1C812-793A-478C-ADD9-0C068E7E6C4C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5FDAF-3C6E-41E7-AA32-48234A18DB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1C812-793A-478C-ADD9-0C068E7E6C4C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5FDAF-3C6E-41E7-AA32-48234A18DB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1C812-793A-478C-ADD9-0C068E7E6C4C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5FDAF-3C6E-41E7-AA32-48234A18DB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1C812-793A-478C-ADD9-0C068E7E6C4C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5FDAF-3C6E-41E7-AA32-48234A18DB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1C812-793A-478C-ADD9-0C068E7E6C4C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5FDAF-3C6E-41E7-AA32-48234A18DB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1C812-793A-478C-ADD9-0C068E7E6C4C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5FDAF-3C6E-41E7-AA32-48234A18DB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1C812-793A-478C-ADD9-0C068E7E6C4C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5FDAF-3C6E-41E7-AA32-48234A18DB9B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1C812-793A-478C-ADD9-0C068E7E6C4C}" type="datetimeFigureOut">
              <a:rPr lang="sk-SK" smtClean="0"/>
              <a:pPr/>
              <a:t>25.10.2014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5FDAF-3C6E-41E7-AA32-48234A18DB9B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sk/url?sa=i&amp;rct=j&amp;q=&amp;esrc=s&amp;frm=1&amp;source=images&amp;cd=&amp;cad=rja&amp;uact=8&amp;docid=5Bj78zY7m1GzgM&amp;tbnid=_C_jCewXlKRmlM:&amp;ved=0CAcQjRw&amp;url=https://sk-sk.facebook.com/kupujem.SK?fref=photo&amp;sk=photos&amp;ei=K9wyVKPzCIGgPeGrgPgH&amp;bvm=bv.76802529,d.ZGU&amp;psig=AFQjCNEEXLkDElYN5wlghiI8VrljHqP_5w&amp;ust=141270564657412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google.sk/url?sa=i&amp;rct=j&amp;q=&amp;esrc=s&amp;frm=1&amp;source=images&amp;cd=&amp;cad=rja&amp;uact=8&amp;docid=5Bj78zY7m1GzgM&amp;tbnid=_C_jCewXlKRmlM:&amp;ved=0CAcQjRw&amp;url=https://sk-sk.facebook.com/kupujem.SK?fref=photo&amp;sk=photos&amp;ei=K9wyVKPzCIGgPeGrgPgH&amp;bvm=bv.76802529,d.ZGU&amp;psig=AFQjCNEEXLkDElYN5wlghiI8VrljHqP_5w&amp;ust=1412705646574121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mtClean="0">
                <a:latin typeface="Century Gothic" pitchFamily="34" charset="0"/>
                <a:ea typeface="Batang" pitchFamily="18" charset="-127"/>
              </a:rPr>
              <a:t/>
            </a:r>
            <a:br>
              <a:rPr lang="sk-SK" smtClean="0">
                <a:latin typeface="Century Gothic" pitchFamily="34" charset="0"/>
                <a:ea typeface="Batang" pitchFamily="18" charset="-127"/>
              </a:rPr>
            </a:br>
            <a:endParaRPr lang="sk-SK" dirty="0">
              <a:latin typeface="Century Gothic" pitchFamily="34" charset="0"/>
              <a:ea typeface="Batang" pitchFamily="18" charset="-127"/>
            </a:endParaRPr>
          </a:p>
        </p:txBody>
      </p:sp>
      <p:sp>
        <p:nvSpPr>
          <p:cNvPr id="6" name="Obdĺžnik 5"/>
          <p:cNvSpPr/>
          <p:nvPr/>
        </p:nvSpPr>
        <p:spPr>
          <a:xfrm>
            <a:off x="537080" y="1124745"/>
            <a:ext cx="806983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sk-SK" sz="28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entury Gothic" pitchFamily="34" charset="0"/>
                <a:ea typeface="Batang" pitchFamily="18" charset="-127"/>
              </a:rPr>
              <a:t>Pôvod potravín </a:t>
            </a:r>
            <a:r>
              <a:rPr lang="sk-SK" sz="2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entury Gothic" pitchFamily="34" charset="0"/>
                <a:ea typeface="Batang" pitchFamily="18" charset="-127"/>
              </a:rPr>
              <a:t>– </a:t>
            </a:r>
          </a:p>
          <a:p>
            <a:pPr algn="ctr"/>
            <a:r>
              <a:rPr lang="sk-SK" sz="2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entury Gothic" pitchFamily="34" charset="0"/>
                <a:ea typeface="Batang" pitchFamily="18" charset="-127"/>
              </a:rPr>
              <a:t>prečo </a:t>
            </a:r>
            <a:r>
              <a:rPr lang="sk-SK" sz="2800" b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Century Gothic" pitchFamily="34" charset="0"/>
                <a:ea typeface="Batang" pitchFamily="18" charset="-127"/>
              </a:rPr>
              <a:t>konzumovať slovenské potraviny</a:t>
            </a:r>
            <a:endParaRPr lang="sk-SK" sz="28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8" name="Zástupný symbol obsahu 7" descr="https://encrypted-tbn3.gstatic.com/images?q=tbn:ANd9GcQh2ZhWF_MaEWX5VS1w-lBLOJ2HVDIIcoKHDbaR_B9v512_BpQM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852936"/>
            <a:ext cx="223224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hotogallery_image" descr="Značka kvality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3573016"/>
            <a:ext cx="194421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hotogallery_image" descr="Kvalita z našich regiónov.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2924944"/>
            <a:ext cx="316835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ĺžnik 3"/>
          <p:cNvSpPr/>
          <p:nvPr/>
        </p:nvSpPr>
        <p:spPr>
          <a:xfrm>
            <a:off x="899592" y="548681"/>
            <a:ext cx="734481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b="1" dirty="0" smtClean="0"/>
          </a:p>
          <a:p>
            <a:endParaRPr lang="pl-PL" sz="1600" b="1" dirty="0" smtClean="0"/>
          </a:p>
          <a:p>
            <a:endParaRPr lang="sk-SK" sz="1600" dirty="0"/>
          </a:p>
        </p:txBody>
      </p:sp>
      <p:sp>
        <p:nvSpPr>
          <p:cNvPr id="13" name="Nadpis 12"/>
          <p:cNvSpPr>
            <a:spLocks noGrp="1"/>
          </p:cNvSpPr>
          <p:nvPr>
            <p:ph type="title"/>
          </p:nvPr>
        </p:nvSpPr>
        <p:spPr>
          <a:xfrm>
            <a:off x="539552" y="548681"/>
            <a:ext cx="7738119" cy="864096"/>
          </a:xfrm>
        </p:spPr>
        <p:txBody>
          <a:bodyPr>
            <a:normAutofit/>
          </a:bodyPr>
          <a:lstStyle/>
          <a:p>
            <a:r>
              <a:rPr lang="sk-SK" sz="2200" dirty="0"/>
              <a:t/>
            </a:r>
            <a:br>
              <a:rPr lang="sk-SK" sz="2200" dirty="0"/>
            </a:br>
            <a:endParaRPr lang="sk-SK" sz="2200" dirty="0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pic>
        <p:nvPicPr>
          <p:cNvPr id="9" name="Obrázok 8" descr="paprika.jpg"/>
          <p:cNvPicPr/>
          <p:nvPr/>
        </p:nvPicPr>
        <p:blipFill>
          <a:blip r:embed="rId2" cstate="print">
            <a:lum bright="47000"/>
          </a:blip>
          <a:stretch>
            <a:fillRect/>
          </a:stretch>
        </p:blipFill>
        <p:spPr>
          <a:xfrm flipH="1">
            <a:off x="179512" y="0"/>
            <a:ext cx="896448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873349"/>
            <a:ext cx="9036496" cy="429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sk-SK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Zamyslime sa o čom hovoria články z novín a pochopíme,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sk-SK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prečo treba rozprávať o tejto téme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lang="sk-SK" sz="2400" b="1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sk-SK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sk-SK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sk-SK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pl-PL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Times New Roman" pitchFamily="18" charset="0"/>
                <a:cs typeface="Tahoma" pitchFamily="34" charset="0"/>
              </a:rPr>
              <a:t>Slovenské potraviny opúšťajú pulty obchodov / Pravda 22.06.2012/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</a:tabLst>
            </a:pPr>
            <a:endParaRPr kumimoji="0" lang="sk-SK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ahoma" pitchFamily="34" charset="0"/>
              </a:rPr>
              <a:t>V obchodoch je menej hydiny zo Slovenska /Pravda 3.07.2013/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sk-SK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ahoma" pitchFamily="34" charset="0"/>
              </a:rPr>
              <a:t> Slovenské minerálky miznú z obchodov / Pravda 13.08.2013/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sk-SK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ahoma" pitchFamily="34" charset="0"/>
              </a:rPr>
              <a:t>Na pultoch nie je ani polovica potravín zo Slovenska/Pravda 26.06.2014/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endParaRPr kumimoji="0" lang="sk-SK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Narrow" pitchFamily="34" charset="0"/>
                <a:ea typeface="Calibri" pitchFamily="34" charset="0"/>
                <a:cs typeface="Tahoma" pitchFamily="34" charset="0"/>
              </a:rPr>
              <a:t>V ponuke prevažujú zahraničné potraviny / Pravda 28.06.2014/</a:t>
            </a:r>
            <a:endParaRPr kumimoji="0" lang="sk-SK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endParaRPr kumimoji="0" lang="sk-S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 descr="burger.png"/>
          <p:cNvPicPr>
            <a:picLocks noChangeAspect="1"/>
          </p:cNvPicPr>
          <p:nvPr/>
        </p:nvPicPr>
        <p:blipFill>
          <a:blip r:embed="rId2" cstate="print">
            <a:lum bright="-50000" contrast="-74000"/>
          </a:blip>
          <a:stretch>
            <a:fillRect/>
          </a:stretch>
        </p:blipFill>
        <p:spPr>
          <a:xfrm>
            <a:off x="251520" y="188640"/>
            <a:ext cx="8640960" cy="6472381"/>
          </a:xfrm>
          <a:prstGeom prst="rect">
            <a:avLst/>
          </a:prstGeom>
        </p:spPr>
      </p:pic>
      <p:sp>
        <p:nvSpPr>
          <p:cNvPr id="7" name="BlokTextu 6"/>
          <p:cNvSpPr txBox="1"/>
          <p:nvPr/>
        </p:nvSpPr>
        <p:spPr>
          <a:xfrm>
            <a:off x="755576" y="1052736"/>
            <a:ext cx="39222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dirty="0" smtClean="0">
                <a:solidFill>
                  <a:srgbClr val="00B0F0"/>
                </a:solidFill>
              </a:rPr>
              <a:t>Čo cítite pri čítaní týchto slov?</a:t>
            </a:r>
            <a:endParaRPr lang="sk-SK" sz="2400" dirty="0">
              <a:solidFill>
                <a:srgbClr val="00B0F0"/>
              </a:solidFill>
            </a:endParaRPr>
          </a:p>
        </p:txBody>
      </p:sp>
      <p:sp>
        <p:nvSpPr>
          <p:cNvPr id="8" name="BlokTextu 7"/>
          <p:cNvSpPr txBox="1"/>
          <p:nvPr/>
        </p:nvSpPr>
        <p:spPr>
          <a:xfrm>
            <a:off x="971600" y="1772817"/>
            <a:ext cx="74888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B0F0"/>
                </a:solidFill>
              </a:rPr>
              <a:t>Konské mäso namiesto hovädzieho, jed na hlodavce v cukrovinkách, cestárska soľ v mäsových výrobkoch, prebaľované vajcia z nelegálnych chovov  smrtiaci alkohol… </a:t>
            </a:r>
          </a:p>
          <a:p>
            <a:endParaRPr lang="sk-SK" dirty="0" smtClean="0">
              <a:solidFill>
                <a:srgbClr val="00B0F0"/>
              </a:solidFill>
            </a:endParaRPr>
          </a:p>
          <a:p>
            <a:endParaRPr lang="sk-SK" dirty="0" smtClean="0">
              <a:solidFill>
                <a:srgbClr val="00B0F0"/>
              </a:solidFill>
            </a:endParaRPr>
          </a:p>
          <a:p>
            <a:endParaRPr lang="sk-SK" dirty="0" smtClean="0">
              <a:solidFill>
                <a:srgbClr val="00B0F0"/>
              </a:solidFill>
            </a:endParaRPr>
          </a:p>
          <a:p>
            <a:endParaRPr lang="sk-SK" b="1" dirty="0" smtClean="0">
              <a:solidFill>
                <a:srgbClr val="00B0F0"/>
              </a:solidFill>
            </a:endParaRPr>
          </a:p>
          <a:p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467544" y="2924944"/>
            <a:ext cx="74168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rgbClr val="00B0F0"/>
                </a:solidFill>
              </a:rPr>
              <a:t>Je jedno, či ide o mäso, ovocie, zeleninu, korenie alebo iný druh potravín, </a:t>
            </a:r>
          </a:p>
          <a:p>
            <a:r>
              <a:rPr lang="sk-SK" dirty="0" smtClean="0">
                <a:solidFill>
                  <a:srgbClr val="00B0F0"/>
                </a:solidFill>
              </a:rPr>
              <a:t>v každom z nich môžu spotrebiteľa nemilo prekvapiť látky či rôzne baktérie, </a:t>
            </a:r>
          </a:p>
          <a:p>
            <a:r>
              <a:rPr lang="sk-SK" dirty="0" smtClean="0">
                <a:solidFill>
                  <a:srgbClr val="00B0F0"/>
                </a:solidFill>
              </a:rPr>
              <a:t>ktoré sú zdraviu škodlivé. </a:t>
            </a:r>
            <a:endParaRPr lang="sk-SK" dirty="0">
              <a:solidFill>
                <a:srgbClr val="00B0F0"/>
              </a:solidFill>
            </a:endParaRPr>
          </a:p>
        </p:txBody>
      </p:sp>
      <p:sp>
        <p:nvSpPr>
          <p:cNvPr id="10" name="Obdĺžnik 9"/>
          <p:cNvSpPr/>
          <p:nvPr/>
        </p:nvSpPr>
        <p:spPr>
          <a:xfrm>
            <a:off x="899592" y="4077072"/>
            <a:ext cx="77768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solidFill>
                  <a:srgbClr val="00B0F0"/>
                </a:solidFill>
              </a:rPr>
              <a:t>Najkvalitnejšie a najbezpečnejšie potraviny, ktoré si môžete v našich obchodoch kúpiť, sú naše, </a:t>
            </a:r>
            <a:r>
              <a:rPr lang="sk-SK" dirty="0" smtClean="0">
                <a:solidFill>
                  <a:srgbClr val="FF0000"/>
                </a:solidFill>
              </a:rPr>
              <a:t>slovenské </a:t>
            </a:r>
            <a:r>
              <a:rPr lang="sk-SK" dirty="0" smtClean="0">
                <a:solidFill>
                  <a:srgbClr val="00B0F0"/>
                </a:solidFill>
              </a:rPr>
              <a:t>.„Ani jeden potravinový škandál za ostatné obdobie nebol spôsobený slovenským výrobkom. </a:t>
            </a:r>
            <a:endParaRPr lang="sk-SK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sk-SK" sz="1800" b="1" dirty="0" smtClean="0"/>
              <a:t>Aké percento slovenských výrobkov nám ponúkajú naše obchodné reťazce???</a:t>
            </a:r>
            <a:br>
              <a:rPr lang="sk-SK" sz="1800" b="1" dirty="0" smtClean="0"/>
            </a:br>
            <a:r>
              <a:rPr lang="sk-SK" sz="1800" b="1" dirty="0" smtClean="0"/>
              <a:t>28.06.2013 /Nový čas/ </a:t>
            </a:r>
            <a:endParaRPr lang="sk-SK" sz="1800" b="1" dirty="0"/>
          </a:p>
        </p:txBody>
      </p:sp>
      <p:pic>
        <p:nvPicPr>
          <p:cNvPr id="3" name="Obrázok 2" descr="http://img.cas.sk/img/4/full/1790595_výrobky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8208912" cy="54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sk-SK" sz="1600" dirty="0" smtClean="0"/>
              <a:t>Grafické porovnanie slovenských výrobkov v COOP Jednote a v potravinárskom  reťazci </a:t>
            </a:r>
            <a:r>
              <a:rPr lang="sk-SK" sz="1600" dirty="0" err="1" smtClean="0"/>
              <a:t>Lidl</a:t>
            </a:r>
            <a:endParaRPr lang="sk-SK" sz="1600" dirty="0"/>
          </a:p>
        </p:txBody>
      </p:sp>
      <p:graphicFrame>
        <p:nvGraphicFramePr>
          <p:cNvPr id="7" name="Graf 6"/>
          <p:cNvGraphicFramePr/>
          <p:nvPr/>
        </p:nvGraphicFramePr>
        <p:xfrm>
          <a:off x="923924" y="1471612"/>
          <a:ext cx="7536507" cy="42616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sk-SK" dirty="0" smtClean="0"/>
              <a:t>Prečo kupovať slovenské výrobky?</a:t>
            </a:r>
            <a:endParaRPr lang="sk-SK" dirty="0"/>
          </a:p>
        </p:txBody>
      </p:sp>
      <p:pic>
        <p:nvPicPr>
          <p:cNvPr id="3" name="Obrázok 2" descr="https://encrypted-tbn3.gstatic.com/images?q=tbn:ANd9GcQh2ZhWF_MaEWX5VS1w-lBLOJ2HVDIIcoKHDbaR_B9v512_BpQM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340768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ĺžnik 3"/>
          <p:cNvSpPr/>
          <p:nvPr/>
        </p:nvSpPr>
        <p:spPr>
          <a:xfrm>
            <a:off x="1043608" y="1268760"/>
            <a:ext cx="7632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>
                <a:solidFill>
                  <a:srgbClr val="FF0000"/>
                </a:solidFill>
              </a:rPr>
              <a:t>Úradná kontrola slovenských potravín </a:t>
            </a:r>
            <a:r>
              <a:rPr lang="sk-SK" dirty="0" smtClean="0"/>
              <a:t>má vysokú účinnosť. Nad výrobou slovenských potravín bdie niekoľkonásobná kontrola, vďaka ktorej máme ako spotrebitelia záruku, že sú bezpečné. A to od prvotnej fázy pestovania alebo chovu cez spracovanie a proces výroby až po finálny výrobok. </a:t>
            </a:r>
          </a:p>
          <a:p>
            <a:endParaRPr lang="sk-SK" dirty="0"/>
          </a:p>
        </p:txBody>
      </p:sp>
      <p:pic>
        <p:nvPicPr>
          <p:cNvPr id="5" name="Obrázok 4" descr="https://encrypted-tbn3.gstatic.com/images?q=tbn:ANd9GcQh2ZhWF_MaEWX5VS1w-lBLOJ2HVDIIcoKHDbaR_B9v512_BpQM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492896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115616" y="2430106"/>
            <a:ext cx="712879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Tým, že sme nekontrolovane pustili na náš trh množstvo zahraničných obchodných reťazcov, ktoré postupne vytlačili domácu produkciu a nahradili ju lacnými, zvyčajne však aj menej kvalitnými, dovozmi</a:t>
            </a:r>
            <a:endParaRPr kumimoji="0" lang="sk-SK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dĺžnik 6"/>
          <p:cNvSpPr/>
          <p:nvPr/>
        </p:nvSpPr>
        <p:spPr>
          <a:xfrm>
            <a:off x="1043608" y="3284984"/>
            <a:ext cx="73448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/>
              <a:t> len od roku 2004, v ktorom sme vstúpili do EÚ, až do roku 2010 skončilo s      prácou zhruba 30-ľudí v poľnohospodárstve a vyše 8-tisíc zamestnancov v potravinárskom priemysle. Pritom podľa prepočtov ,  ak by sme predajnosť domácich produktov zvýšili len o 10 percentuálnych bodov,  v najbližších 4-5 rokoch </a:t>
            </a:r>
            <a:r>
              <a:rPr lang="sk-SK" dirty="0" smtClean="0">
                <a:solidFill>
                  <a:srgbClr val="FF0000"/>
                </a:solidFill>
              </a:rPr>
              <a:t>by sme v našom odvetví mohli zamestnať minimálne 20-tisíc ľudí. 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8" name="Obdĺžnik 7"/>
          <p:cNvSpPr/>
          <p:nvPr/>
        </p:nvSpPr>
        <p:spPr>
          <a:xfrm>
            <a:off x="1043608" y="4725144"/>
            <a:ext cx="77048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/>
              <a:t>Začnime rozmýšľať ako v Poľsku, Čechách, Nemecku, Rakúsku ..... totiž domáci spotrebitelia podporujú svojou kúpou hlavne domácu produkciu. Oni si nedovolia kúpiť zahraničný produkt, ktorý je o pár centov lacnejší než ich domáci, pretože si uvedomujú, že ich kúpou by podporili ekonomiku cudzieho štátu. A prečo by ju podporovať mali, keď vedia, </a:t>
            </a:r>
            <a:r>
              <a:rPr lang="sk-SK" dirty="0" smtClean="0">
                <a:solidFill>
                  <a:srgbClr val="FF0000"/>
                </a:solidFill>
              </a:rPr>
              <a:t>že kúpou domáceho produktu podporia domácu produkciu, t. j. dajú prácu svojim ľuďom. </a:t>
            </a:r>
            <a:endParaRPr lang="sk-SK" dirty="0">
              <a:solidFill>
                <a:srgbClr val="FF0000"/>
              </a:solidFill>
            </a:endParaRPr>
          </a:p>
        </p:txBody>
      </p:sp>
      <p:pic>
        <p:nvPicPr>
          <p:cNvPr id="9" name="Obrázok 8" descr="https://encrypted-tbn3.gstatic.com/images?q=tbn:ANd9GcQh2ZhWF_MaEWX5VS1w-lBLOJ2HVDIIcoKHDbaR_B9v512_BpQM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653136"/>
            <a:ext cx="360000" cy="3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C:\Users\dell_vostro_001\Pictures\sl.potr..png"/>
          <p:cNvPicPr/>
          <p:nvPr/>
        </p:nvPicPr>
        <p:blipFill>
          <a:blip r:embed="rId2" cstate="print">
            <a:lum bright="51000" contrast="24000"/>
          </a:blip>
          <a:srcRect/>
          <a:stretch>
            <a:fillRect/>
          </a:stretch>
        </p:blipFill>
        <p:spPr bwMode="auto">
          <a:xfrm>
            <a:off x="179512" y="188640"/>
            <a:ext cx="8856984" cy="648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-1788922"/>
            <a:ext cx="15801120" cy="7571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sz="900" dirty="0" smtClean="0">
              <a:solidFill>
                <a:srgbClr val="22222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sz="900" dirty="0" smtClean="0">
              <a:solidFill>
                <a:srgbClr val="22222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900" b="0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sz="900" dirty="0" smtClean="0">
              <a:solidFill>
                <a:srgbClr val="22222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sz="900" dirty="0" smtClean="0">
              <a:solidFill>
                <a:srgbClr val="22222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sz="900" dirty="0" smtClean="0">
              <a:solidFill>
                <a:srgbClr val="22222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sz="900" dirty="0" smtClean="0">
              <a:solidFill>
                <a:srgbClr val="22222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sz="900" dirty="0" smtClean="0">
              <a:solidFill>
                <a:srgbClr val="22222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sz="900" dirty="0" smtClean="0">
              <a:solidFill>
                <a:srgbClr val="22222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sz="900" dirty="0" smtClean="0">
              <a:solidFill>
                <a:srgbClr val="22222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sz="900" dirty="0" smtClean="0">
              <a:solidFill>
                <a:srgbClr val="22222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sz="900" dirty="0" smtClean="0">
              <a:solidFill>
                <a:srgbClr val="22222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k-SK" sz="900" dirty="0" smtClean="0">
                <a:solidFill>
                  <a:srgbClr val="22222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900" b="1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k-SK" sz="900" b="1" dirty="0" smtClean="0">
                <a:solidFill>
                  <a:srgbClr val="22222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</a:t>
            </a:r>
            <a:r>
              <a:rPr kumimoji="0" lang="sk-SK" sz="2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Ako rozozn</a:t>
            </a:r>
            <a:r>
              <a:rPr kumimoji="0" lang="sk-SK" sz="2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á</a:t>
            </a:r>
            <a:r>
              <a:rPr kumimoji="0" lang="sk-SK" sz="2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te tuzemsk</a:t>
            </a:r>
            <a:r>
              <a:rPr kumimoji="0" lang="sk-SK" sz="2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sk-SK" sz="2400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potraviny?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sk-SK" sz="2400" b="1" dirty="0" smtClean="0">
              <a:solidFill>
                <a:srgbClr val="22222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2400" b="1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sk-SK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ea typeface="Times New Roman" pitchFamily="18" charset="0"/>
                <a:cs typeface="Arial" pitchFamily="34" charset="0"/>
              </a:rPr>
              <a:t>      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ea typeface="Times New Roman" pitchFamily="18" charset="0"/>
                <a:cs typeface="Arial" pitchFamily="34" charset="0"/>
              </a:rPr>
              <a:t>keď sa jednoznačne nedá identifikovať, kto je výrobcom, je pravdepodobn</a:t>
            </a:r>
            <a:r>
              <a:rPr lang="sk-SK" b="1" dirty="0" smtClean="0">
                <a:solidFill>
                  <a:srgbClr val="222222"/>
                </a:solidFill>
                <a:ea typeface="Times New Roman" pitchFamily="18" charset="0"/>
                <a:cs typeface="Arial" pitchFamily="34" charset="0"/>
              </a:rPr>
              <a:t>é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sk-SK" b="1" dirty="0" smtClean="0">
                <a:solidFill>
                  <a:srgbClr val="222222"/>
                </a:solidFill>
                <a:ea typeface="Times New Roman" pitchFamily="18" charset="0"/>
                <a:cs typeface="Arial" pitchFamily="34" charset="0"/>
              </a:rPr>
              <a:t>         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ea typeface="Times New Roman" pitchFamily="18" charset="0"/>
                <a:cs typeface="Arial" pitchFamily="34" charset="0"/>
              </a:rPr>
              <a:t>že výrobok slovenský nie je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k-SK" b="1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ea typeface="Times New Roman" pitchFamily="18" charset="0"/>
                <a:cs typeface="Arial" pitchFamily="34" charset="0"/>
              </a:rPr>
              <a:t>      všímajte si označenia samotných výrobcov, či ich výrobok je naozaj slovenský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endParaRPr kumimoji="0" lang="sk-SK" b="1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ea typeface="Times New Roman" pitchFamily="18" charset="0"/>
                <a:cs typeface="Arial" pitchFamily="34" charset="0"/>
              </a:rPr>
              <a:t>      hľadajte čiarový kód začínajúci trojčíslím 858 (ten však slovenský pôvod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sk-SK" b="1" dirty="0" smtClean="0">
                <a:solidFill>
                  <a:srgbClr val="222222"/>
                </a:solidFill>
                <a:ea typeface="Times New Roman" pitchFamily="18" charset="0"/>
                <a:cs typeface="Arial" pitchFamily="34" charset="0"/>
              </a:rPr>
              <a:t>     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ea typeface="Times New Roman" pitchFamily="18" charset="0"/>
                <a:cs typeface="Arial" pitchFamily="34" charset="0"/>
              </a:rPr>
              <a:t>    negarantuje úplne, napr. kurča zo zahraničia, ktoré sa u nás rozporciuje, dostáva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sk-SK" b="1" dirty="0" smtClean="0">
                <a:solidFill>
                  <a:srgbClr val="222222"/>
                </a:solidFill>
                <a:ea typeface="Times New Roman" pitchFamily="18" charset="0"/>
                <a:cs typeface="Arial" pitchFamily="34" charset="0"/>
              </a:rPr>
              <a:t>         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ea typeface="Times New Roman" pitchFamily="18" charset="0"/>
                <a:cs typeface="Arial" pitchFamily="34" charset="0"/>
              </a:rPr>
              <a:t>tiež tento kód)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k-SK" b="1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sk-SK" b="1" i="0" u="none" strike="noStrike" cap="none" normalizeH="0" dirty="0" smtClean="0">
                <a:ln>
                  <a:noFill/>
                </a:ln>
                <a:solidFill>
                  <a:srgbClr val="222222"/>
                </a:solidFill>
                <a:effectLst/>
                <a:ea typeface="Times New Roman" pitchFamily="18" charset="0"/>
                <a:cs typeface="Arial" pitchFamily="34" charset="0"/>
              </a:rPr>
              <a:t>      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ea typeface="Times New Roman" pitchFamily="18" charset="0"/>
                <a:cs typeface="Arial" pitchFamily="34" charset="0"/>
              </a:rPr>
              <a:t>na tovaroch označenie Značka kvality SK, táto nálepka garantuje nielen to, že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sk-SK" b="1" dirty="0" smtClean="0">
                <a:solidFill>
                  <a:srgbClr val="222222"/>
                </a:solidFill>
                <a:ea typeface="Times New Roman" pitchFamily="18" charset="0"/>
                <a:cs typeface="Arial" pitchFamily="34" charset="0"/>
              </a:rPr>
              <a:t>        </a:t>
            </a: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ea typeface="Times New Roman" pitchFamily="18" charset="0"/>
                <a:cs typeface="Arial" pitchFamily="34" charset="0"/>
              </a:rPr>
              <a:t> výrobok je slovenský, ale aj to, že spĺňa požadovaný nadštandard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sk-SK" b="1" i="0" u="none" strike="noStrike" cap="none" normalizeH="0" baseline="0" dirty="0" smtClean="0">
              <a:ln>
                <a:noFill/>
              </a:ln>
              <a:solidFill>
                <a:srgbClr val="222222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sk-SK" b="1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ea typeface="Times New Roman" pitchFamily="18" charset="0"/>
                <a:cs typeface="Arial" pitchFamily="34" charset="0"/>
              </a:rPr>
              <a:t>      stavte na tradičných slovenských výrobcov s bohatou tradíciou, ktorých poznáte</a:t>
            </a:r>
            <a:endParaRPr kumimoji="0" lang="sk-SK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ell_vostro_001\Desktop\Fotky\DSC002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8636"/>
            <a:ext cx="3600400" cy="6400711"/>
          </a:xfrm>
          <a:prstGeom prst="rect">
            <a:avLst/>
          </a:prstGeom>
          <a:noFill/>
        </p:spPr>
      </p:pic>
      <p:pic>
        <p:nvPicPr>
          <p:cNvPr id="1029" name="Picture 5" descr="C:\Users\dell_vostro_001\Desktop\Fotky\DSC0026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0062" y="188640"/>
            <a:ext cx="3618402" cy="6432715"/>
          </a:xfrm>
          <a:prstGeom prst="rect">
            <a:avLst/>
          </a:prstGeom>
          <a:noFill/>
        </p:spPr>
      </p:pic>
      <p:sp>
        <p:nvSpPr>
          <p:cNvPr id="5" name="BlokTextu 4"/>
          <p:cNvSpPr txBox="1"/>
          <p:nvPr/>
        </p:nvSpPr>
        <p:spPr>
          <a:xfrm>
            <a:off x="4499992" y="620688"/>
            <a:ext cx="36004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Z</a:t>
            </a: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A</a:t>
            </a: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P</a:t>
            </a: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O</a:t>
            </a: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J</a:t>
            </a: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I</a:t>
            </a: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L</a:t>
            </a: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I</a:t>
            </a:r>
          </a:p>
          <a:p>
            <a:endParaRPr lang="sk-SK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S</a:t>
            </a: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M</a:t>
            </a: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E</a:t>
            </a:r>
          </a:p>
          <a:p>
            <a:endParaRPr lang="sk-SK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S</a:t>
            </a: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A</a:t>
            </a:r>
          </a:p>
          <a:p>
            <a:endParaRPr lang="sk-SK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A</a:t>
            </a: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J</a:t>
            </a:r>
          </a:p>
          <a:p>
            <a:endParaRPr lang="sk-SK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M</a:t>
            </a:r>
          </a:p>
          <a:p>
            <a:r>
              <a:rPr lang="sk-SK" b="1" dirty="0" smtClean="0">
                <a:solidFill>
                  <a:srgbClr val="002060"/>
                </a:solidFill>
                <a:latin typeface="Comic Sans MS" pitchFamily="66" charset="0"/>
              </a:rPr>
              <a:t>Y</a:t>
            </a:r>
            <a:endParaRPr lang="sk-SK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ell_vostro_001\Desktop\Fotky\DSC0027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5016137" cy="2821577"/>
          </a:xfrm>
          <a:prstGeom prst="rect">
            <a:avLst/>
          </a:prstGeom>
          <a:noFill/>
        </p:spPr>
      </p:pic>
      <p:pic>
        <p:nvPicPr>
          <p:cNvPr id="2051" name="Picture 3" descr="C:\Users\dell_vostro_001\Desktop\Fotky\DSC002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242597" y="1630305"/>
            <a:ext cx="5712631" cy="3213355"/>
          </a:xfrm>
          <a:prstGeom prst="rect">
            <a:avLst/>
          </a:prstGeom>
          <a:noFill/>
        </p:spPr>
      </p:pic>
      <p:pic>
        <p:nvPicPr>
          <p:cNvPr id="2052" name="Picture 4" descr="C:\Users\dell_vostro_001\Desktop\Fotky\DSC0026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212976"/>
            <a:ext cx="3836720" cy="33628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dtiene sivej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</TotalTime>
  <Words>511</Words>
  <Application>Microsoft Office PowerPoint</Application>
  <PresentationFormat>Prezentácia na obrazovke (4:3)</PresentationFormat>
  <Paragraphs>89</Paragraphs>
  <Slides>9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9</vt:i4>
      </vt:variant>
    </vt:vector>
  </HeadingPairs>
  <TitlesOfParts>
    <vt:vector size="10" baseType="lpstr">
      <vt:lpstr>Motív Office</vt:lpstr>
      <vt:lpstr> </vt:lpstr>
      <vt:lpstr> </vt:lpstr>
      <vt:lpstr>Snímka 3</vt:lpstr>
      <vt:lpstr>Aké percento slovenských výrobkov nám ponúkajú naše obchodné reťazce??? 28.06.2013 /Nový čas/ </vt:lpstr>
      <vt:lpstr>Grafické porovnanie slovenských výrobkov v COOP Jednote a v potravinárskom  reťazci Lidl</vt:lpstr>
      <vt:lpstr>Prečo kupovať slovenské výrobky?</vt:lpstr>
      <vt:lpstr>Snímka 7</vt:lpstr>
      <vt:lpstr>Snímka 8</vt:lpstr>
      <vt:lpstr>Snímka 9</vt:lpstr>
    </vt:vector>
  </TitlesOfParts>
  <Company>ŠPÚ - projekt Jazyky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SPU</dc:creator>
  <cp:lastModifiedBy>Uzivatel</cp:lastModifiedBy>
  <cp:revision>52</cp:revision>
  <dcterms:created xsi:type="dcterms:W3CDTF">2014-10-08T16:47:42Z</dcterms:created>
  <dcterms:modified xsi:type="dcterms:W3CDTF">2014-10-25T17:52:25Z</dcterms:modified>
</cp:coreProperties>
</file>